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9" r:id="rId2"/>
    <p:sldId id="313" r:id="rId3"/>
    <p:sldId id="337" r:id="rId4"/>
    <p:sldId id="314" r:id="rId5"/>
    <p:sldId id="320" r:id="rId6"/>
    <p:sldId id="330" r:id="rId7"/>
    <p:sldId id="323" r:id="rId8"/>
    <p:sldId id="331" r:id="rId9"/>
    <p:sldId id="32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Arial Black" panose="020B0A04020102020204" pitchFamily="34" charset="0"/>
      <p:bold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404"/>
    <a:srgbClr val="AC5C9C"/>
    <a:srgbClr val="FCFC9C"/>
    <a:srgbClr val="841C2C"/>
    <a:srgbClr val="EC9C04"/>
    <a:srgbClr val="046CB3"/>
    <a:srgbClr val="F2F2F2"/>
    <a:srgbClr val="015641"/>
    <a:srgbClr val="6C52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5171" autoAdjust="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18.01.2022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011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83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303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92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1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5" Type="http://schemas.microsoft.com/office/2007/relationships/hdphoto" Target="../media/hdphoto11.wdp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openxmlformats.org/officeDocument/2006/relationships/hyperlink" Target="https://president.gov.by/ru/belarus/social/sport/infrastructu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hyperlink" Target="https://youtu.be/33IVSje5fZ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1.png"/><Relationship Id="rId18" Type="http://schemas.microsoft.com/office/2007/relationships/hdphoto" Target="../media/hdphoto19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18.wdp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5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0.wdp"/><Relationship Id="rId5" Type="http://schemas.openxmlformats.org/officeDocument/2006/relationships/image" Target="../media/image3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SLIkJl8Se4" TargetMode="External"/><Relationship Id="rId13" Type="http://schemas.microsoft.com/office/2007/relationships/hdphoto" Target="../media/hdphoto22.wdp"/><Relationship Id="rId18" Type="http://schemas.openxmlformats.org/officeDocument/2006/relationships/image" Target="../media/image44.jpeg"/><Relationship Id="rId3" Type="http://schemas.openxmlformats.org/officeDocument/2006/relationships/image" Target="../media/image36.jpeg"/><Relationship Id="rId21" Type="http://schemas.openxmlformats.org/officeDocument/2006/relationships/slide" Target="slide7.xml"/><Relationship Id="rId7" Type="http://schemas.microsoft.com/office/2007/relationships/hdphoto" Target="../media/hdphoto20.wdp"/><Relationship Id="rId12" Type="http://schemas.openxmlformats.org/officeDocument/2006/relationships/image" Target="../media/image41.png"/><Relationship Id="rId17" Type="http://schemas.microsoft.com/office/2007/relationships/hdphoto" Target="../media/hdphoto24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20" Type="http://schemas.microsoft.com/office/2007/relationships/hdphoto" Target="../media/hdphoto25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microsoft.com/office/2007/relationships/hdphoto" Target="../media/hdphoto21.wdp"/><Relationship Id="rId5" Type="http://schemas.openxmlformats.org/officeDocument/2006/relationships/image" Target="../media/image21.png"/><Relationship Id="rId15" Type="http://schemas.microsoft.com/office/2007/relationships/hdphoto" Target="../media/hdphoto23.wdp"/><Relationship Id="rId10" Type="http://schemas.openxmlformats.org/officeDocument/2006/relationships/image" Target="../media/image40.png"/><Relationship Id="rId19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Декабрь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Быстрее. Выше. Сильнее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достижениях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в области спорта и туризма)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=""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3037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спортивная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7781414" y="1318531"/>
            <a:ext cx="422008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Возрождена система республиканских отраслевых спартакиад.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Проводятся соревнования среди детей и подростков:</a:t>
            </a:r>
          </a:p>
          <a:p>
            <a:pPr marL="182563" indent="-182563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футболу </a:t>
            </a:r>
            <a:r>
              <a:rPr lang="ru-RU" b="1" dirty="0"/>
              <a:t>«Кожаный мяч»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гандболу </a:t>
            </a:r>
            <a:r>
              <a:rPr lang="ru-RU" b="1" dirty="0"/>
              <a:t>«Стремительный мяч»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биатлону </a:t>
            </a:r>
            <a:r>
              <a:rPr lang="ru-RU" b="1" dirty="0"/>
              <a:t>«Снежный снайпер»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2006 г. республиканский хоккейный турнир </a:t>
            </a:r>
            <a:r>
              <a:rPr lang="ru-RU" b="1" dirty="0"/>
              <a:t>«Золотая шайба» </a:t>
            </a:r>
            <a:r>
              <a:rPr lang="ru-RU" dirty="0"/>
              <a:t>на призы Президента Республики Беларусь</a:t>
            </a:r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2015 г. соревнования по шахматам </a:t>
            </a:r>
            <a:r>
              <a:rPr lang="ru-RU" b="1" dirty="0"/>
              <a:t>«Белая ладья»</a:t>
            </a:r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2017 г. по волейболу </a:t>
            </a:r>
            <a:r>
              <a:rPr lang="ru-RU" b="1" dirty="0"/>
              <a:t>«Мяч над сеткой»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2019 г. по теннису </a:t>
            </a:r>
            <a:r>
              <a:rPr lang="ru-RU" b="1" dirty="0"/>
              <a:t>«Золотая ракетка»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49395" y="4067431"/>
            <a:ext cx="61172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i="1" dirty="0"/>
              <a:t>Здоровый образ жизни – визитная карточка Беларуси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Ежегодно в Беларуси проводятся около </a:t>
            </a:r>
            <a:r>
              <a:rPr lang="ru-RU" b="1" dirty="0"/>
              <a:t>22 тыс. </a:t>
            </a:r>
            <a:r>
              <a:rPr lang="ru-RU" dirty="0"/>
              <a:t>спортивно-массовых мероприятий.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Традиционными стали состязания </a:t>
            </a:r>
            <a:r>
              <a:rPr lang="ru-RU" b="1" dirty="0"/>
              <a:t>«Белорусская лыжня»</a:t>
            </a:r>
            <a:r>
              <a:rPr lang="ru-RU" dirty="0"/>
              <a:t>, </a:t>
            </a:r>
            <a:r>
              <a:rPr lang="ru-RU" b="1" dirty="0"/>
              <a:t>Всебелорусский физкультурно-спортивный праздник</a:t>
            </a:r>
            <a:r>
              <a:rPr lang="ru-RU" dirty="0"/>
              <a:t>, посвященный Дню Независимости Республики Беларусь, </a:t>
            </a:r>
            <a:r>
              <a:rPr lang="ru-RU" b="1" dirty="0"/>
              <a:t>Всебелорусский легкоатлетический кросс </a:t>
            </a:r>
            <a:r>
              <a:rPr lang="ru-RU" dirty="0"/>
              <a:t>на призы газеты «СБ. Беларусь сегодня» и др.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979" y="884623"/>
            <a:ext cx="1000125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072">
            <a:off x="6696684" y="1551825"/>
            <a:ext cx="1000125" cy="83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600" y="2208708"/>
            <a:ext cx="1000125" cy="895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668" y="2666150"/>
            <a:ext cx="1000125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811" y="3676906"/>
            <a:ext cx="1028700" cy="781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30" y="4587839"/>
            <a:ext cx="1219200" cy="895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992" y="5519976"/>
            <a:ext cx="827524" cy="1200493"/>
          </a:xfrm>
          <a:prstGeom prst="rect">
            <a:avLst/>
          </a:prstGeom>
        </p:spPr>
      </p:pic>
      <p:pic>
        <p:nvPicPr>
          <p:cNvPr id="2050" name="Picture 2" descr="Минский полумарафон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10" y="1368400"/>
            <a:ext cx="4860406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55" y="172767"/>
            <a:ext cx="9476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Республиканские соревнования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 летнему многоборью «Здоровье»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58696"/>
            <a:ext cx="7042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 I этапе </a:t>
            </a:r>
            <a:r>
              <a:rPr lang="ru-RU" dirty="0"/>
              <a:t>в республиканских соревнованиях приняли участие 34043 человек из 105430 обучающихся 238 учреждений ПТО и ССО.</a:t>
            </a:r>
          </a:p>
          <a:p>
            <a:pPr algn="just"/>
            <a:r>
              <a:rPr lang="ru-RU" b="1" dirty="0"/>
              <a:t>На II этапе </a:t>
            </a:r>
            <a:r>
              <a:rPr lang="ru-RU" dirty="0"/>
              <a:t>в республиканских соревнованиях приняли участие 235 команд – 1256 обучающихся учреждений ПТО и ССО.</a:t>
            </a:r>
          </a:p>
          <a:p>
            <a:pPr algn="just"/>
            <a:r>
              <a:rPr lang="ru-RU" b="1" dirty="0"/>
              <a:t>В финале </a:t>
            </a:r>
            <a:r>
              <a:rPr lang="ru-RU" dirty="0"/>
              <a:t>принимали участие по 7 сборных команд регионов (84 обучающихся в возрасте от 15 до 26 лет и по 14 руководителей и представителей команд). В каждой команде юноши и девушки выступали в двух группах: младшей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16-17 лет и старшей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18 лет и старше.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174" y="957390"/>
            <a:ext cx="4302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Итоги республиканских соревнований в общекомандном первенстве:</a:t>
            </a:r>
            <a:endParaRPr lang="ru-RU" dirty="0"/>
          </a:p>
          <a:p>
            <a:r>
              <a:rPr lang="ru-RU" b="1" dirty="0"/>
              <a:t>I место </a:t>
            </a:r>
            <a:r>
              <a:rPr lang="ru-RU" dirty="0"/>
              <a:t>– Гомельская область;</a:t>
            </a:r>
          </a:p>
          <a:p>
            <a:r>
              <a:rPr lang="ru-RU" b="1" dirty="0"/>
              <a:t>II место </a:t>
            </a:r>
            <a:r>
              <a:rPr lang="ru-RU" dirty="0"/>
              <a:t>– Витебская область;</a:t>
            </a:r>
          </a:p>
          <a:p>
            <a:r>
              <a:rPr lang="ru-RU" b="1" dirty="0"/>
              <a:t>III место </a:t>
            </a:r>
            <a:r>
              <a:rPr lang="ru-RU" dirty="0"/>
              <a:t>– Гродненская область;</a:t>
            </a:r>
          </a:p>
          <a:p>
            <a:r>
              <a:rPr lang="ru-RU" dirty="0"/>
              <a:t>4-е место – Брестская область;</a:t>
            </a:r>
          </a:p>
          <a:p>
            <a:r>
              <a:rPr lang="ru-RU" dirty="0"/>
              <a:t>5-е место – Могилевская область;</a:t>
            </a:r>
          </a:p>
          <a:p>
            <a:r>
              <a:rPr lang="ru-RU" dirty="0"/>
              <a:t>6-е место – Минская область.</a:t>
            </a:r>
          </a:p>
        </p:txBody>
      </p:sp>
      <p:pic>
        <p:nvPicPr>
          <p:cNvPr id="2050" name="Picture 2" descr="http://www.sporteducation.by/img/meroprijatij/health/%D0%BF%D0%BB%D0%B0%D0%B2%D0%B0%D0%BD%D0%B8%D0%B5%20%D0%B4%D0%B5%D0%B2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050" y="3442431"/>
            <a:ext cx="2919329" cy="239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www.sporteducation.by/img/meroprijatij/health/%D0%B1%D0%B5%D0%B3%2030%D0%B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2852" y="3744019"/>
            <a:ext cx="2509036" cy="272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porteducation.by/img/meroprijatij/health/3%20%D0%BC%D0%B5%D1%81%D1%82%D0%BE%20%D0%BE%D0%B1%D1%89%D0%B5%D0%BA%D0%BE%D0%B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056" y="4836647"/>
            <a:ext cx="2583888" cy="193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porteducation.by/img/meroprijatij/health/2%20%D0%BC%D0%B5%D1%81%D1%82%D0%BE%20%D0%BE%D0%B1%D1%89%D0%B5%D0%BA%D0%BE%D0%B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72" y="4378396"/>
            <a:ext cx="2688757" cy="201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orteducation.by/img/meroprijatij/health/1%20%D0%BC%D0%B5%D1%81%D1%82%D0%BE%20%D0%BE%D0%B1%D0%B5%D0%BA%D0%BE%D0%BC.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173" y="3265713"/>
            <a:ext cx="2641123" cy="182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2">
            <a:extLst>
              <a:ext uri="{FF2B5EF4-FFF2-40B4-BE49-F238E27FC236}">
                <a16:creationId xmlns="" xmlns:a16="http://schemas.microsoft.com/office/drawing/2014/main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060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727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9">
            <a:extLst>
              <a:ext uri="{FF2B5EF4-FFF2-40B4-BE49-F238E27FC236}">
                <a16:creationId xmlns=""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30379"/>
            <a:ext cx="9543822" cy="764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спортивная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97305" y="1259998"/>
            <a:ext cx="5969766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000" b="1" dirty="0"/>
              <a:t>Спортивные сооружения для профессиональных спортсменов и любителей в Беларуси: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олимпийской подготовки по зимним видам спорта «</a:t>
            </a:r>
            <a:r>
              <a:rPr lang="ru-RU" sz="2000" dirty="0" err="1"/>
              <a:t>Раубичи</a:t>
            </a:r>
            <a:r>
              <a:rPr lang="ru-RU" sz="2000" dirty="0"/>
              <a:t>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олимпийский подготовки «Стайки»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олимпийской подготовки конного спорта и коневодства в Ратомке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гребные каналы в городах Бресте и Заславле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Горнолыжный комплекс-курорт «Логойск»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горнолыжный центр «</a:t>
            </a:r>
            <a:r>
              <a:rPr lang="ru-RU" sz="2000" dirty="0" err="1"/>
              <a:t>Силичи</a:t>
            </a:r>
            <a:r>
              <a:rPr lang="ru-RU" sz="2000" dirty="0"/>
              <a:t>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Многофункциональный спортивно-зрелищный комплекс «Минск-Арена»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Многофункциональный культурно-спортивный и развлекательный комплекс «Чижовка-Арена»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Дворец спорта «Уручье»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2" y="4777919"/>
            <a:ext cx="563630" cy="5589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11694" y="5857416"/>
            <a:ext cx="4835932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Информация о спортивных объектах в Республике Беларусь</a:t>
            </a:r>
            <a:endParaRPr lang="en-US" sz="1600" i="1" dirty="0"/>
          </a:p>
        </p:txBody>
      </p:sp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301" y="1105224"/>
            <a:ext cx="1523809" cy="152380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8424674" y="1195268"/>
            <a:ext cx="3322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За последнее время проведены такие крупные спортивные мероприятия, как чемпионаты мира по хоккею,          велосипедному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725D32-CD74-40AC-8E9E-5C2ED235EB14}"/>
              </a:ext>
            </a:extLst>
          </p:cNvPr>
          <p:cNvSpPr/>
          <p:nvPr/>
        </p:nvSpPr>
        <p:spPr>
          <a:xfrm>
            <a:off x="6911694" y="2725313"/>
            <a:ext cx="4835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спорту на треке, таиландскому боксу, пауэрлифтингу, чемпионаты Европы по художественной гимнастике, самбо, боксу, </a:t>
            </a:r>
            <a:r>
              <a:rPr lang="ru-RU" sz="2000" dirty="0" err="1"/>
              <a:t>индор</a:t>
            </a:r>
            <a:r>
              <a:rPr lang="ru-RU" sz="2000" dirty="0"/>
              <a:t>-хоккею, шахматам и многие другие международные соревнования.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F474ACD-EF7E-4308-973A-D3D5A666F5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230" y="4811825"/>
            <a:ext cx="491160" cy="491160"/>
          </a:xfrm>
          <a:prstGeom prst="rect">
            <a:avLst/>
          </a:prstGeom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="" xmlns:a16="http://schemas.microsoft.com/office/drawing/2014/main" id="{A76FC42C-E6B5-4351-AF75-C06654F5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5524" y="452824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274" y="4245388"/>
            <a:ext cx="4772287" cy="127269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/>
              <a:t>22 марта 1991 г. </a:t>
            </a:r>
            <a:r>
              <a:rPr lang="ru-RU" sz="2000" dirty="0"/>
              <a:t>на учредительной конференции в Минске был создан </a:t>
            </a:r>
            <a:r>
              <a:rPr lang="ru-RU" sz="2000" b="1" dirty="0"/>
              <a:t>Национальный олимпийский комитет Республики Беларусь </a:t>
            </a:r>
            <a:r>
              <a:rPr lang="ru-RU" sz="2000" dirty="0"/>
              <a:t>(НОК Беларуси).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713351"/>
            <a:ext cx="9334974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C5200"/>
                </a:solidFill>
                <a:latin typeface="+mn-lt"/>
              </a:rPr>
              <a:t>30 лет Национальному Олимпийскому комитету Республики Беларусь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>
            <a:solidFill>
              <a:srgbClr val="6C5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 txBox="1">
            <a:spLocks/>
          </p:cNvSpPr>
          <p:nvPr/>
        </p:nvSpPr>
        <p:spPr>
          <a:xfrm>
            <a:off x="6877958" y="1587233"/>
            <a:ext cx="4882350" cy="184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Впервые белорусские спортсмены выступили самостоятельной командой на Олимпийских играх в </a:t>
            </a:r>
            <a:r>
              <a:rPr lang="ru-RU" sz="2000" b="1" dirty="0"/>
              <a:t>1994 г.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Это историческое событие произошло на зимних Играх в </a:t>
            </a:r>
            <a:r>
              <a:rPr lang="ru-RU" sz="2000" dirty="0" err="1"/>
              <a:t>Лиллехаммере</a:t>
            </a:r>
            <a:r>
              <a:rPr lang="ru-RU" sz="2000" dirty="0"/>
              <a:t> (Норвегия). Белорусскими   атлетами    завоевано    две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02" y="1731217"/>
            <a:ext cx="4534810" cy="24644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38" y="5475865"/>
            <a:ext cx="563630" cy="558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526" y="5961593"/>
            <a:ext cx="2862443" cy="7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i="1" dirty="0"/>
              <a:t>Видео </a:t>
            </a:r>
          </a:p>
          <a:p>
            <a:pPr algn="r">
              <a:lnSpc>
                <a:spcPct val="80000"/>
              </a:lnSpc>
            </a:pPr>
            <a:r>
              <a:rPr lang="ru-RU" i="1" dirty="0"/>
              <a:t>«30 лет: путь к Олимпу»</a:t>
            </a:r>
          </a:p>
          <a:p>
            <a:pPr algn="r">
              <a:lnSpc>
                <a:spcPct val="80000"/>
              </a:lnSpc>
            </a:pPr>
            <a:r>
              <a:rPr lang="ru-RU" sz="1600" i="1" dirty="0"/>
              <a:t>(38 минут)</a:t>
            </a:r>
            <a:endParaRPr lang="en-US" sz="1600" i="1" dirty="0"/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="" xmlns:a16="http://schemas.microsoft.com/office/drawing/2014/main" id="{6CDDE81D-14F1-464B-A5EF-6B2FB0DC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54" y="550834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4FBF307-0943-44E5-BADD-58B4EE4054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508" y="5976309"/>
            <a:ext cx="491160" cy="49116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4977DC85-BEC7-4435-A063-4E948C73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348" y="1512813"/>
            <a:ext cx="1609507" cy="17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11">
            <a:extLst>
              <a:ext uri="{FF2B5EF4-FFF2-40B4-BE49-F238E27FC236}">
                <a16:creationId xmlns="" xmlns:a16="http://schemas.microsoft.com/office/drawing/2014/main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422955" y="3353576"/>
            <a:ext cx="6337353" cy="2454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серебряные награды: </a:t>
            </a:r>
            <a:r>
              <a:rPr lang="ru-RU" sz="2000" b="1" dirty="0"/>
              <a:t>Игорь </a:t>
            </a:r>
            <a:r>
              <a:rPr lang="ru-RU" sz="2000" b="1" dirty="0" err="1"/>
              <a:t>Железовский</a:t>
            </a:r>
            <a:r>
              <a:rPr lang="ru-RU" sz="2000" b="1" dirty="0"/>
              <a:t> </a:t>
            </a:r>
            <a:r>
              <a:rPr lang="ru-RU" sz="2000" dirty="0"/>
              <a:t>(конькобежный спорт) и </a:t>
            </a:r>
            <a:r>
              <a:rPr lang="ru-RU" sz="2000" b="1" dirty="0"/>
              <a:t>Светлана </a:t>
            </a:r>
            <a:r>
              <a:rPr lang="ru-RU" sz="2000" b="1" dirty="0" err="1"/>
              <a:t>Парамыгина</a:t>
            </a:r>
            <a:r>
              <a:rPr lang="ru-RU" sz="2000" dirty="0"/>
              <a:t> (биатлон).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Первую золотую медаль Олимпиады в истории независимой Беларуси завоевала </a:t>
            </a:r>
            <a:r>
              <a:rPr lang="ru-RU" sz="2000" b="1" dirty="0"/>
              <a:t>Екатерина Карстен </a:t>
            </a:r>
            <a:r>
              <a:rPr lang="ru-RU" sz="2000" dirty="0"/>
              <a:t>(</a:t>
            </a:r>
            <a:r>
              <a:rPr lang="ru-RU" sz="2000" dirty="0" err="1"/>
              <a:t>Ходотович</a:t>
            </a:r>
            <a:r>
              <a:rPr lang="ru-RU" sz="2000" dirty="0"/>
              <a:t>) (академическая гребля).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Произошло это 28 июля 1996 года в Атланте (США).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После создания НОК спортсмены страны выступили на </a:t>
            </a:r>
            <a:r>
              <a:rPr lang="ru-RU" sz="2000" b="1" dirty="0"/>
              <a:t>14 Олимпийских играх</a:t>
            </a:r>
            <a:r>
              <a:rPr lang="ru-RU" sz="2000" dirty="0"/>
              <a:t>:   7 зимних и 7 летних.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С этого времени белорусские спортсмены завоевали </a:t>
            </a:r>
            <a:r>
              <a:rPr lang="ru-RU" sz="2000" b="1" dirty="0"/>
              <a:t>103</a:t>
            </a:r>
            <a:r>
              <a:rPr lang="ru-RU" sz="2000" dirty="0"/>
              <a:t> медали, из которых </a:t>
            </a:r>
            <a:r>
              <a:rPr lang="ru-RU" sz="2000" b="1" dirty="0"/>
              <a:t>21</a:t>
            </a:r>
            <a:r>
              <a:rPr lang="ru-RU" sz="2000" dirty="0"/>
              <a:t> – золотая. </a:t>
            </a:r>
          </a:p>
        </p:txBody>
      </p:sp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713351"/>
            <a:ext cx="9334974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C5200"/>
                </a:solidFill>
                <a:latin typeface="+mn-lt"/>
              </a:rPr>
              <a:t>30 лет Национальному Олимпийскому комитету Республики Беларусь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>
            <a:solidFill>
              <a:srgbClr val="6C5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444B899-3BEA-41A9-BC76-61F16760E26E}"/>
              </a:ext>
            </a:extLst>
          </p:cNvPr>
          <p:cNvGrpSpPr/>
          <p:nvPr/>
        </p:nvGrpSpPr>
        <p:grpSpPr>
          <a:xfrm>
            <a:off x="1619930" y="2102858"/>
            <a:ext cx="3888420" cy="2382209"/>
            <a:chOff x="399846" y="3668787"/>
            <a:chExt cx="3888420" cy="247586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76E56670-A7F9-4B3C-9CC6-3418729D7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846" y="3668787"/>
              <a:ext cx="2001979" cy="2475862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1E8EE3A-50B9-4066-BCA8-36590F02A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4716" y="3668787"/>
              <a:ext cx="1733550" cy="24758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0B2012-DE95-4988-84B3-B57041A059BB}"/>
              </a:ext>
            </a:extLst>
          </p:cNvPr>
          <p:cNvSpPr txBox="1"/>
          <p:nvPr/>
        </p:nvSpPr>
        <p:spPr>
          <a:xfrm>
            <a:off x="1619930" y="1722681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Медальный зачет</a:t>
            </a:r>
            <a:endParaRPr lang="x-none" sz="20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76C7323-16CA-4C3C-95F3-0C80283711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86" y="1681528"/>
            <a:ext cx="1315744" cy="1929015"/>
          </a:xfrm>
          <a:prstGeom prst="rect">
            <a:avLst/>
          </a:prstGeom>
        </p:spPr>
      </p:pic>
      <p:sp>
        <p:nvSpPr>
          <p:cNvPr id="22" name="Текст 11">
            <a:extLst>
              <a:ext uri="{FF2B5EF4-FFF2-40B4-BE49-F238E27FC236}">
                <a16:creationId xmlns="" xmlns:a16="http://schemas.microsoft.com/office/drawing/2014/main" id="{A430F871-085C-42B9-8FD8-BE25BB15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0108" y="4677771"/>
            <a:ext cx="3157952" cy="15403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Обладателем золотой медали в белорусской команде стал </a:t>
            </a:r>
            <a:r>
              <a:rPr lang="ru-RU" sz="2000" b="1" dirty="0"/>
              <a:t>Иван Литвинович</a:t>
            </a:r>
            <a:r>
              <a:rPr lang="ru-RU" sz="2000" dirty="0"/>
              <a:t>, который выиграл состязания в прыжках на батуте.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666A9EB-0E00-4447-BC8C-18994EA0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186" y="4544089"/>
            <a:ext cx="1733550" cy="19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3FA7ABD-F973-48BF-9876-2A4D7B4A53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5" y="1722681"/>
            <a:ext cx="1230923" cy="19200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3E024FB-3092-49EB-B6C7-15EF76F66DE6}"/>
              </a:ext>
            </a:extLst>
          </p:cNvPr>
          <p:cNvSpPr txBox="1"/>
          <p:nvPr/>
        </p:nvSpPr>
        <p:spPr>
          <a:xfrm>
            <a:off x="7032036" y="1738128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Медальный зачет</a:t>
            </a:r>
            <a:endParaRPr lang="x-none" sz="2000" b="1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7857A693-F876-4EEE-AAC6-ADD186E22468}"/>
              </a:ext>
            </a:extLst>
          </p:cNvPr>
          <p:cNvGrpSpPr/>
          <p:nvPr/>
        </p:nvGrpSpPr>
        <p:grpSpPr>
          <a:xfrm>
            <a:off x="6950728" y="2122790"/>
            <a:ext cx="4980485" cy="2654935"/>
            <a:chOff x="5788492" y="2072170"/>
            <a:chExt cx="4980485" cy="2601044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CB32584B-096F-4150-9E45-79821A1A3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8493" y="2072170"/>
              <a:ext cx="3099548" cy="221781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2FA7E77F-DF81-4D40-B190-5CB1DC165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5539"/>
            <a:stretch/>
          </p:blipFill>
          <p:spPr>
            <a:xfrm>
              <a:off x="5788492" y="4233894"/>
              <a:ext cx="3295660" cy="43932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4F7C6AC5-52E4-4B37-B94E-195A01F03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6699" y="2072170"/>
              <a:ext cx="1733551" cy="2217812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0541F92A-CBCA-4B2C-8868-CF579F65A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"/>
            <a:stretch/>
          </p:blipFill>
          <p:spPr>
            <a:xfrm>
              <a:off x="9035426" y="4180003"/>
              <a:ext cx="1733551" cy="439321"/>
            </a:xfrm>
            <a:prstGeom prst="rect">
              <a:avLst/>
            </a:prstGeom>
          </p:spPr>
        </p:pic>
      </p:grpSp>
      <p:sp>
        <p:nvSpPr>
          <p:cNvPr id="32" name="Текст 11">
            <a:extLst>
              <a:ext uri="{FF2B5EF4-FFF2-40B4-BE49-F238E27FC236}">
                <a16:creationId xmlns="" xmlns:a16="http://schemas.microsoft.com/office/drawing/2014/main" id="{2EF2C476-1578-43EA-8655-D167244E1BFE}"/>
              </a:ext>
            </a:extLst>
          </p:cNvPr>
          <p:cNvSpPr txBox="1">
            <a:spLocks/>
          </p:cNvSpPr>
          <p:nvPr/>
        </p:nvSpPr>
        <p:spPr>
          <a:xfrm>
            <a:off x="7898784" y="4926330"/>
            <a:ext cx="3983702" cy="1624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Пловец </a:t>
            </a:r>
            <a:r>
              <a:rPr lang="ru-RU" sz="2000" b="1" dirty="0"/>
              <a:t>Игорь Бокий </a:t>
            </a:r>
            <a:r>
              <a:rPr lang="ru-RU" sz="2000" dirty="0"/>
              <a:t>завоевал пять наград высшей пробы. Серебро выиграл пловец </a:t>
            </a:r>
            <a:r>
              <a:rPr lang="ru-RU" sz="2000" b="1" dirty="0"/>
              <a:t>Егор </a:t>
            </a:r>
            <a:r>
              <a:rPr lang="ru-RU" sz="2000" b="1" dirty="0" err="1"/>
              <a:t>Щелканов</a:t>
            </a:r>
            <a:r>
              <a:rPr lang="ru-RU" sz="2000" dirty="0"/>
              <a:t>. Бронза на счету легкоатлетки </a:t>
            </a:r>
            <a:r>
              <a:rPr lang="ru-RU" sz="2000" b="1" dirty="0"/>
              <a:t>Елизаветы Петренко </a:t>
            </a:r>
            <a:r>
              <a:rPr lang="ru-RU" sz="2000" dirty="0"/>
              <a:t>в метании копья.</a:t>
            </a:r>
          </a:p>
        </p:txBody>
      </p:sp>
      <p:pic>
        <p:nvPicPr>
          <p:cNvPr id="3076" name="Picture 4" descr="Белорусские паралимпийцы заняли 27-е место в медальном зачете стартов в  Токио">
            <a:extLst>
              <a:ext uri="{FF2B5EF4-FFF2-40B4-BE49-F238E27FC236}">
                <a16:creationId xmlns="" xmlns:a16="http://schemas.microsoft.com/office/drawing/2014/main" id="{43DF82BC-7380-4CC3-8F54-AF2F305E9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064"/>
          <a:stretch/>
        </p:blipFill>
        <p:spPr bwMode="auto">
          <a:xfrm>
            <a:off x="5953007" y="4910595"/>
            <a:ext cx="1881870" cy="16670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0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248194" y="4029958"/>
            <a:ext cx="4757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Государственная программа </a:t>
            </a:r>
            <a:r>
              <a:rPr lang="ru-RU" sz="2000" b="1" dirty="0"/>
              <a:t>«Беларусь гостеприимная» </a:t>
            </a:r>
            <a:r>
              <a:rPr lang="ru-RU" sz="2000" dirty="0"/>
              <a:t>на 2021–2025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 </a:t>
            </a:r>
            <a:endParaRPr lang="en-US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=""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235738" y="1220582"/>
            <a:ext cx="5070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Сегодня </a:t>
            </a:r>
            <a:r>
              <a:rPr lang="ru-RU" sz="2000" b="1" dirty="0"/>
              <a:t>4</a:t>
            </a:r>
            <a:r>
              <a:rPr lang="ru-RU" sz="2000" dirty="0"/>
              <a:t> объекта на территории страны включены в </a:t>
            </a:r>
            <a:r>
              <a:rPr lang="ru-RU" sz="2000" b="1" dirty="0"/>
              <a:t>Список Всемирного наследия ЮНЕСКО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архитектурно-культурный комплекс резиденции Радзивиллов в Несвиже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национальный парк «Беловежская пуща»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Мирский замок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пункты геодезической дуги Струве</a:t>
            </a:r>
          </a:p>
        </p:txBody>
      </p:sp>
      <p:pic>
        <p:nvPicPr>
          <p:cNvPr id="3074" name="Picture 2" descr="Лидский 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7" y="1326302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8F9AEBE3-096D-4B33-B82C-5754C84A8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810" y="1326302"/>
            <a:ext cx="1484795" cy="13144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CA4B98-D102-4E3E-B85F-CB9A48D91F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521" y="2786370"/>
            <a:ext cx="491160" cy="4911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93E3F6-EE5E-4C6F-B767-757A278ECA04}"/>
              </a:ext>
            </a:extLst>
          </p:cNvPr>
          <p:cNvSpPr txBox="1"/>
          <p:nvPr/>
        </p:nvSpPr>
        <p:spPr>
          <a:xfrm>
            <a:off x="5327178" y="3858235"/>
            <a:ext cx="63640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/>
              <a:t>Достопримечательности, </a:t>
            </a:r>
            <a:r>
              <a:rPr lang="ru-RU" i="1" dirty="0"/>
              <a:t>номинированные</a:t>
            </a:r>
            <a:r>
              <a:rPr lang="ru-RU" dirty="0"/>
              <a:t> на внесение</a:t>
            </a:r>
            <a:br>
              <a:rPr lang="ru-RU" dirty="0"/>
            </a:br>
            <a:r>
              <a:rPr lang="ru-RU" dirty="0"/>
              <a:t> в список всемирного наследия ЮНЕСКО: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Августовский канал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Церковь Преображения Господня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Софийский собор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Церковь Бориса и Глеба в Гродно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Борисоглебская (</a:t>
            </a:r>
            <a:r>
              <a:rPr lang="ru-RU" dirty="0" err="1"/>
              <a:t>Коложская</a:t>
            </a:r>
            <a:r>
              <a:rPr lang="ru-RU" dirty="0"/>
              <a:t>) церковь в Гродно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культовые сооружения оборонного типа в Белоруссии, Польше и Литве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Деревянные церкви Полесья </a:t>
            </a:r>
          </a:p>
        </p:txBody>
      </p:sp>
    </p:spTree>
    <p:extLst>
      <p:ext uri="{BB962C8B-B14F-4D97-AF65-F5344CB8AC3E}">
        <p14:creationId xmlns:p14="http://schemas.microsoft.com/office/powerpoint/2010/main" val="142538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305345" y="3807220"/>
            <a:ext cx="4757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Государственная программа </a:t>
            </a:r>
            <a:r>
              <a:rPr lang="ru-RU" sz="2000" b="1" dirty="0"/>
              <a:t>«Беларусь гостеприимная» </a:t>
            </a:r>
            <a:r>
              <a:rPr lang="ru-RU" sz="2000" dirty="0"/>
              <a:t>на 2021–2025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 </a:t>
            </a:r>
            <a:endParaRPr lang="en-US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=""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235738" y="1220582"/>
            <a:ext cx="5070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Сегодня </a:t>
            </a:r>
            <a:r>
              <a:rPr lang="ru-RU" sz="2000" b="1" dirty="0"/>
              <a:t>4</a:t>
            </a:r>
            <a:r>
              <a:rPr lang="ru-RU" sz="2000" dirty="0"/>
              <a:t> объекта на территории страны включены в </a:t>
            </a:r>
            <a:r>
              <a:rPr lang="ru-RU" sz="2000" b="1" dirty="0"/>
              <a:t>Список Всемирного наследия ЮНЕСКО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архитектурно-культурный комплекс резиденции Радзивиллов в Несвиже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национальный парк «Беловежская пуща»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Мирский замок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пункты геодезической дуги Струве</a:t>
            </a:r>
          </a:p>
        </p:txBody>
      </p:sp>
      <p:pic>
        <p:nvPicPr>
          <p:cNvPr id="3074" name="Picture 2" descr="Лидский 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7" y="1326302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1953975-641A-4DDD-ABEC-EEAED0A9A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842" y="5711973"/>
            <a:ext cx="456149" cy="452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921191-B225-4EF0-BC40-4860A4FC9165}"/>
              </a:ext>
            </a:extLst>
          </p:cNvPr>
          <p:cNvSpPr txBox="1"/>
          <p:nvPr/>
        </p:nvSpPr>
        <p:spPr>
          <a:xfrm>
            <a:off x="296261" y="6034983"/>
            <a:ext cx="3146347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i="1" dirty="0"/>
              <a:t>Видео «Главные достопримечательности Беларуси»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65B3B61-342F-4D8A-96FF-156235E1B5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831" y="6274716"/>
            <a:ext cx="491160" cy="491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F9AEBE3-096D-4B33-B82C-5754C84A8F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810" y="1326302"/>
            <a:ext cx="1484795" cy="13144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CA4B98-D102-4E3E-B85F-CB9A48D91F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521" y="2786370"/>
            <a:ext cx="491160" cy="491160"/>
          </a:xfrm>
          <a:prstGeom prst="rect">
            <a:avLst/>
          </a:prstGeom>
        </p:spPr>
      </p:pic>
      <p:pic>
        <p:nvPicPr>
          <p:cNvPr id="1026" name="Picture 2">
            <a:hlinkClick r:id="rId8"/>
            <a:extLst>
              <a:ext uri="{FF2B5EF4-FFF2-40B4-BE49-F238E27FC236}">
                <a16:creationId xmlns="" xmlns:a16="http://schemas.microsoft.com/office/drawing/2014/main" id="{67C35BBA-EC4B-4980-8952-9352214C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228" y="5749466"/>
            <a:ext cx="971363" cy="9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FB15897-B1F1-4630-846E-089F18E2F27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28" y="274319"/>
            <a:ext cx="7214799" cy="6387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5F3087-E20D-4395-8E34-68D72FA4348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633" y="5439116"/>
            <a:ext cx="2406736" cy="1332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Пункты Геодезической дуги Струве появились на публичной кадастровой карте  Беларуси">
            <a:extLst>
              <a:ext uri="{FF2B5EF4-FFF2-40B4-BE49-F238E27FC236}">
                <a16:creationId xmlns="" xmlns:a16="http://schemas.microsoft.com/office/drawing/2014/main" id="{0EBB6ECD-70BA-4E25-AAA1-F3B873B3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6" y="0"/>
            <a:ext cx="3565525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УГА СТРУВЕ - Газета &amp;quot;Край смалявiцкi&amp;quot;">
            <a:extLst>
              <a:ext uri="{FF2B5EF4-FFF2-40B4-BE49-F238E27FC236}">
                <a16:creationId xmlns="" xmlns:a16="http://schemas.microsoft.com/office/drawing/2014/main" id="{8F28C303-78E3-4EA7-989F-81050D85C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2544" y="10773"/>
            <a:ext cx="1738488" cy="21522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4018BFDA-393C-421B-850A-C371DEC46092}"/>
              </a:ext>
            </a:extLst>
          </p:cNvPr>
          <p:cNvCxnSpPr>
            <a:cxnSpLocks/>
            <a:endCxn id="2054" idx="2"/>
          </p:cNvCxnSpPr>
          <p:nvPr/>
        </p:nvCxnSpPr>
        <p:spPr>
          <a:xfrm flipH="1" flipV="1">
            <a:off x="4571788" y="2163072"/>
            <a:ext cx="1203201" cy="547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CF52DE65-0914-49EF-8729-9C68B6DDE3A8}"/>
              </a:ext>
            </a:extLst>
          </p:cNvPr>
          <p:cNvCxnSpPr>
            <a:cxnSpLocks/>
          </p:cNvCxnSpPr>
          <p:nvPr/>
        </p:nvCxnSpPr>
        <p:spPr>
          <a:xfrm flipH="1">
            <a:off x="3404373" y="2742963"/>
            <a:ext cx="2373299" cy="108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B4D704C3-33CE-4620-A968-92C0C228314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678" y="570458"/>
            <a:ext cx="3040627" cy="1919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05B8EB61-7A9C-42A4-AEDB-97D106DEC8A9}"/>
              </a:ext>
            </a:extLst>
          </p:cNvPr>
          <p:cNvCxnSpPr>
            <a:cxnSpLocks/>
          </p:cNvCxnSpPr>
          <p:nvPr/>
        </p:nvCxnSpPr>
        <p:spPr>
          <a:xfrm flipV="1">
            <a:off x="6974226" y="1577247"/>
            <a:ext cx="1742452" cy="2129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BFC84810-E9CE-488D-9221-B2609BDB1156}"/>
              </a:ext>
            </a:extLst>
          </p:cNvPr>
          <p:cNvCxnSpPr>
            <a:cxnSpLocks/>
          </p:cNvCxnSpPr>
          <p:nvPr/>
        </p:nvCxnSpPr>
        <p:spPr>
          <a:xfrm>
            <a:off x="5193446" y="4846258"/>
            <a:ext cx="584226" cy="592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27135E76-B759-4561-8B8D-05206D1C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5974" y="3698966"/>
            <a:ext cx="2889895" cy="1925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3783468-A06D-4680-9AAB-132D3D31AD78}"/>
              </a:ext>
            </a:extLst>
          </p:cNvPr>
          <p:cNvCxnSpPr>
            <a:cxnSpLocks/>
          </p:cNvCxnSpPr>
          <p:nvPr/>
        </p:nvCxnSpPr>
        <p:spPr>
          <a:xfrm>
            <a:off x="7799601" y="4447254"/>
            <a:ext cx="1391333" cy="2504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CCF0944-52F4-43E0-93C6-56BCC07D37C1}"/>
              </a:ext>
            </a:extLst>
          </p:cNvPr>
          <p:cNvSpPr txBox="1"/>
          <p:nvPr/>
        </p:nvSpPr>
        <p:spPr>
          <a:xfrm>
            <a:off x="6311938" y="5527534"/>
            <a:ext cx="15813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Уникальный реликтовый лес Европы, охраняемый еще с </a:t>
            </a:r>
            <a:r>
              <a:rPr lang="en-US" sz="1600" dirty="0"/>
              <a:t>XIV </a:t>
            </a:r>
            <a:r>
              <a:rPr lang="ru-RU" sz="1600" dirty="0"/>
              <a:t>в.</a:t>
            </a:r>
            <a:endParaRPr lang="x-none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5A324C5-339C-49D7-A242-4C5E7BD27BB8}"/>
              </a:ext>
            </a:extLst>
          </p:cNvPr>
          <p:cNvSpPr txBox="1"/>
          <p:nvPr/>
        </p:nvSpPr>
        <p:spPr>
          <a:xfrm>
            <a:off x="4769884" y="4307905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1992 г.</a:t>
            </a:r>
            <a:endParaRPr lang="x-none" sz="1600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9D6D349-7414-4FA3-A6A7-B8097BCD423B}"/>
              </a:ext>
            </a:extLst>
          </p:cNvPr>
          <p:cNvSpPr txBox="1"/>
          <p:nvPr/>
        </p:nvSpPr>
        <p:spPr>
          <a:xfrm>
            <a:off x="6127103" y="2324647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2005 г.</a:t>
            </a:r>
            <a:endParaRPr lang="x-none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981F4CC-1831-4914-A07D-5F5908EA3BCD}"/>
              </a:ext>
            </a:extLst>
          </p:cNvPr>
          <p:cNvSpPr txBox="1"/>
          <p:nvPr/>
        </p:nvSpPr>
        <p:spPr>
          <a:xfrm>
            <a:off x="7421890" y="3336455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2000 г.</a:t>
            </a:r>
            <a:endParaRPr lang="x-none" sz="1600" dirty="0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4D9BA29-8F09-45FB-AA5E-71DB6D453A0F}"/>
              </a:ext>
            </a:extLst>
          </p:cNvPr>
          <p:cNvSpPr txBox="1"/>
          <p:nvPr/>
        </p:nvSpPr>
        <p:spPr>
          <a:xfrm>
            <a:off x="6638987" y="4726707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2005 г.</a:t>
            </a:r>
            <a:endParaRPr lang="x-none" sz="1600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637C21E-8CE1-4F8A-9F65-3227C5808B44}"/>
              </a:ext>
            </a:extLst>
          </p:cNvPr>
          <p:cNvSpPr txBox="1"/>
          <p:nvPr/>
        </p:nvSpPr>
        <p:spPr>
          <a:xfrm>
            <a:off x="8585622" y="2500133"/>
            <a:ext cx="355413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Комплекс построен в начале XVI в. Архитектура, сочетающая готику, барокко и ренессанс, сделала его одним из красивейших замков Европы</a:t>
            </a:r>
            <a:endParaRPr lang="x-none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8FF7B71-5DA1-44AE-BF87-F17FCAF6453E}"/>
              </a:ext>
            </a:extLst>
          </p:cNvPr>
          <p:cNvSpPr txBox="1"/>
          <p:nvPr/>
        </p:nvSpPr>
        <p:spPr>
          <a:xfrm>
            <a:off x="8439311" y="5630821"/>
            <a:ext cx="3646558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/>
              <a:t>Резиденция князей Радзивиллов в</a:t>
            </a:r>
            <a:r>
              <a:rPr lang="en-US" sz="1600" dirty="0"/>
              <a:t> XVI—XX </a:t>
            </a:r>
            <a:r>
              <a:rPr lang="ru-RU" sz="1600" dirty="0"/>
              <a:t>вв.  Включает в себя замок, замковые укрепления, а также большой ландшафтно-пейзажный парк</a:t>
            </a:r>
            <a:endParaRPr lang="x-none" sz="1600" dirty="0"/>
          </a:p>
        </p:txBody>
      </p:sp>
      <p:sp>
        <p:nvSpPr>
          <p:cNvPr id="21" name="Прямоугольник 20">
            <a:hlinkClick r:id="rId21" action="ppaction://hlinksldjump"/>
            <a:extLst>
              <a:ext uri="{FF2B5EF4-FFF2-40B4-BE49-F238E27FC236}">
                <a16:creationId xmlns="" xmlns:a16="http://schemas.microsoft.com/office/drawing/2014/main" id="{05C2BACC-45CA-46CB-B76D-07785F84332A}"/>
              </a:ext>
            </a:extLst>
          </p:cNvPr>
          <p:cNvSpPr/>
          <p:nvPr/>
        </p:nvSpPr>
        <p:spPr>
          <a:xfrm>
            <a:off x="52241" y="60372"/>
            <a:ext cx="12029928" cy="6818921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98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388393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399445" y="1277968"/>
            <a:ext cx="47046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Агроэкотуризм</a:t>
            </a:r>
            <a:r>
              <a:rPr lang="ru-RU" sz="2000" dirty="0"/>
              <a:t> — более </a:t>
            </a:r>
            <a:r>
              <a:rPr lang="ru-RU" sz="2000" b="1" dirty="0"/>
              <a:t>2 тыс. </a:t>
            </a:r>
            <a:r>
              <a:rPr lang="ru-RU" sz="2000" dirty="0"/>
              <a:t>сельских усадеб.</a:t>
            </a:r>
          </a:p>
          <a:p>
            <a:pPr algn="just">
              <a:spcAft>
                <a:spcPts val="0"/>
              </a:spcAft>
            </a:pP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Лечебно-оздоровительный туризм </a:t>
            </a:r>
            <a:r>
              <a:rPr lang="ru-RU" sz="2000" dirty="0"/>
              <a:t>— более </a:t>
            </a:r>
            <a:r>
              <a:rPr lang="ru-RU" sz="2000" b="1" dirty="0"/>
              <a:t>480</a:t>
            </a:r>
            <a:r>
              <a:rPr lang="ru-RU" sz="2000" dirty="0"/>
              <a:t> санаторно-курортных и оздоровительных организаций. Все санатории расположены в зонах с особым микроклиматом, многие из них обладают собственными источниками минеральных вод, грязелечебницами.</a:t>
            </a:r>
          </a:p>
          <a:p>
            <a:pPr algn="just">
              <a:spcAft>
                <a:spcPts val="0"/>
              </a:spcAft>
            </a:pP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Культурно-исторический туризм </a:t>
            </a:r>
            <a:r>
              <a:rPr lang="ru-RU" sz="2000" dirty="0"/>
              <a:t>— о событиях прошлого напоминают замки и храмы оборонительного типа, памятники и стелы, установленные в честь знаменитых битв, военные и краеведческие музеи. </a:t>
            </a:r>
          </a:p>
          <a:p>
            <a:pPr algn="just">
              <a:spcAft>
                <a:spcPts val="0"/>
              </a:spcAft>
            </a:pP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365331" y="3547697"/>
            <a:ext cx="6521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Стали широко известными за пределами Беларуси: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искусств </a:t>
            </a:r>
            <a:r>
              <a:rPr lang="ru-RU" b="1" dirty="0"/>
              <a:t>«Славянский базар </a:t>
            </a:r>
            <a:br>
              <a:rPr lang="ru-RU" b="1" dirty="0"/>
            </a:br>
            <a:r>
              <a:rPr lang="ru-RU" b="1" dirty="0"/>
              <a:t>в Витебске»</a:t>
            </a:r>
            <a:endParaRPr lang="ru-RU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органной музыки </a:t>
            </a:r>
            <a:r>
              <a:rPr lang="ru-RU" b="1" dirty="0"/>
              <a:t>«Званы </a:t>
            </a:r>
            <a:r>
              <a:rPr lang="ru-RU" b="1" dirty="0" err="1"/>
              <a:t>Сафіі</a:t>
            </a:r>
            <a:r>
              <a:rPr lang="ru-RU" dirty="0"/>
              <a:t>» (г. Полоцк)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республиканский праздник </a:t>
            </a:r>
            <a:r>
              <a:rPr lang="ru-RU" b="1" dirty="0"/>
              <a:t>«</a:t>
            </a:r>
            <a:r>
              <a:rPr lang="ru-RU" b="1" dirty="0" err="1"/>
              <a:t>Купалье</a:t>
            </a:r>
            <a:r>
              <a:rPr lang="ru-RU" b="1" dirty="0"/>
              <a:t>» </a:t>
            </a:r>
            <a:r>
              <a:rPr lang="ru-RU" dirty="0"/>
              <a:t>(«Александрия собирает друзей»)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народной музыки </a:t>
            </a:r>
            <a:r>
              <a:rPr lang="ru-RU" b="1" dirty="0"/>
              <a:t>«</a:t>
            </a:r>
            <a:r>
              <a:rPr lang="ru-RU" b="1" dirty="0" err="1"/>
              <a:t>Звіняць</a:t>
            </a:r>
            <a:r>
              <a:rPr lang="ru-RU" b="1" dirty="0"/>
              <a:t> </a:t>
            </a:r>
            <a:r>
              <a:rPr lang="ru-RU" b="1" dirty="0" err="1"/>
              <a:t>цымбалы</a:t>
            </a:r>
            <a:r>
              <a:rPr lang="ru-RU" b="1" dirty="0"/>
              <a:t> і </a:t>
            </a:r>
            <a:r>
              <a:rPr lang="ru-RU" b="1" dirty="0" err="1"/>
              <a:t>гармонік</a:t>
            </a:r>
            <a:r>
              <a:rPr lang="ru-RU" b="1" dirty="0"/>
              <a:t>» </a:t>
            </a:r>
            <a:r>
              <a:rPr lang="ru-RU" dirty="0"/>
              <a:t>(г. Поставы)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республиканский </a:t>
            </a:r>
            <a:r>
              <a:rPr lang="ru-RU" b="1" dirty="0"/>
              <a:t>фестиваль национальных культур </a:t>
            </a:r>
            <a:br>
              <a:rPr lang="ru-RU" b="1" dirty="0"/>
            </a:br>
            <a:r>
              <a:rPr lang="ru-RU" dirty="0"/>
              <a:t>в  г. Гродно</a:t>
            </a:r>
            <a:endParaRPr lang="ru-RU" sz="1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BA857D4-623E-42D2-ABF7-3849FEE87DA7}"/>
              </a:ext>
            </a:extLst>
          </p:cNvPr>
          <p:cNvSpPr/>
          <p:nvPr/>
        </p:nvSpPr>
        <p:spPr>
          <a:xfrm>
            <a:off x="5365331" y="1277968"/>
            <a:ext cx="6521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Экологический туризм</a:t>
            </a:r>
            <a:r>
              <a:rPr lang="ru-RU" sz="2000" dirty="0"/>
              <a:t>. Многие природные объекты страны считаются эксклюзивными в Европе. В первую очередь это национальные парки «</a:t>
            </a:r>
            <a:r>
              <a:rPr lang="ru-RU" sz="2000" dirty="0" err="1"/>
              <a:t>Нарочанский</a:t>
            </a:r>
            <a:r>
              <a:rPr lang="ru-RU" sz="2000" dirty="0"/>
              <a:t>», «</a:t>
            </a:r>
            <a:r>
              <a:rPr lang="ru-RU" sz="2000" dirty="0" err="1"/>
              <a:t>Припятский</a:t>
            </a:r>
            <a:r>
              <a:rPr lang="ru-RU" sz="2000" dirty="0"/>
              <a:t>», «</a:t>
            </a:r>
            <a:r>
              <a:rPr lang="ru-RU" sz="2000" dirty="0" err="1"/>
              <a:t>Браславские</a:t>
            </a:r>
            <a:r>
              <a:rPr lang="ru-RU" sz="2000" dirty="0"/>
              <a:t> озера», «Беловежская пуща», Березинский биосферный заповедник, заказники «</a:t>
            </a:r>
            <a:r>
              <a:rPr lang="ru-RU" sz="2000" dirty="0" err="1"/>
              <a:t>Налибокская</a:t>
            </a:r>
            <a:r>
              <a:rPr lang="ru-RU" sz="2000" dirty="0"/>
              <a:t> пуща», «Голубые озера» и многие другие.</a:t>
            </a:r>
            <a:r>
              <a:rPr lang="ru-RU" sz="1200" dirty="0"/>
              <a:t> 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="" xmlns:a16="http://schemas.microsoft.com/office/drawing/2014/main" id="{91123F82-A791-4E1A-AE7C-85DBAC2C28C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ED029B4-3010-4B09-9F3C-C7C17374BAE2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1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920</Words>
  <Application>Microsoft Office PowerPoint</Application>
  <PresentationFormat>Широкоэкранный</PresentationFormat>
  <Paragraphs>118</Paragraphs>
  <Slides>9</Slides>
  <Notes>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Symbol</vt:lpstr>
      <vt:lpstr>Arial</vt:lpstr>
      <vt:lpstr>Calibri Light</vt:lpstr>
      <vt:lpstr>Arial Black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351</cp:revision>
  <cp:lastPrinted>2018-12-07T06:48:34Z</cp:lastPrinted>
  <dcterms:created xsi:type="dcterms:W3CDTF">2018-12-03T10:14:15Z</dcterms:created>
  <dcterms:modified xsi:type="dcterms:W3CDTF">2022-01-18T12:36:37Z</dcterms:modified>
</cp:coreProperties>
</file>